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3" r:id="rId7"/>
    <p:sldId id="262" r:id="rId8"/>
    <p:sldId id="264" r:id="rId9"/>
    <p:sldId id="268" r:id="rId10"/>
    <p:sldId id="267"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72" d="100"/>
          <a:sy n="72" d="100"/>
        </p:scale>
        <p:origin x="6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68D9-D463-465C-A168-B77688133F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CEFBF5-583C-48CF-A979-0E4A769ED5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2F21B0-642D-46D2-A47C-EC50B1748085}"/>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5" name="Footer Placeholder 4">
            <a:extLst>
              <a:ext uri="{FF2B5EF4-FFF2-40B4-BE49-F238E27FC236}">
                <a16:creationId xmlns:a16="http://schemas.microsoft.com/office/drawing/2014/main" id="{8CCBC780-44EE-4567-8C0C-95F2317EDA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3D3F85-4F4B-4E45-B418-50CB6E76AEBA}"/>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567379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06F3-8B4A-4F69-BBB1-3E0108D857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068F04-BCC0-4C19-AE8F-C4F33C1E56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C98EE-E059-4FC2-BCBA-0A38A15087BB}"/>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5" name="Footer Placeholder 4">
            <a:extLst>
              <a:ext uri="{FF2B5EF4-FFF2-40B4-BE49-F238E27FC236}">
                <a16:creationId xmlns:a16="http://schemas.microsoft.com/office/drawing/2014/main" id="{850E6DD3-645C-46CB-9500-A33ADB05B7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EFEB5-38A5-4B06-A8CF-6AB08A6198CA}"/>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2765440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D0C6DD-CC56-441C-BA5A-F6A6FC7D59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DF3C32-FA92-4F4E-AC9F-2E2EAD5115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2A4C1-C504-4885-861D-C80489CDBB20}"/>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5" name="Footer Placeholder 4">
            <a:extLst>
              <a:ext uri="{FF2B5EF4-FFF2-40B4-BE49-F238E27FC236}">
                <a16:creationId xmlns:a16="http://schemas.microsoft.com/office/drawing/2014/main" id="{842CD297-45D5-456A-942E-1B853E368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36B64-90DA-4598-A929-913804998802}"/>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3202513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7185-84A8-4F6C-A1A5-337D4BAF49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91296E-E7DC-47E3-9185-DDA97AD851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56340-5894-436C-B82E-8B0369D9C9C3}"/>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5" name="Footer Placeholder 4">
            <a:extLst>
              <a:ext uri="{FF2B5EF4-FFF2-40B4-BE49-F238E27FC236}">
                <a16:creationId xmlns:a16="http://schemas.microsoft.com/office/drawing/2014/main" id="{D3E6E98B-06BA-4F84-B2C5-723B44EF9A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464E4-3AD4-446A-BB23-95F007C28869}"/>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205810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03D90-9477-4C66-A802-281792E895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FEE51-061E-41A8-9D50-A9F0D2BDE3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69208E-975D-4B87-BBC7-E5C15BB02475}"/>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5" name="Footer Placeholder 4">
            <a:extLst>
              <a:ext uri="{FF2B5EF4-FFF2-40B4-BE49-F238E27FC236}">
                <a16:creationId xmlns:a16="http://schemas.microsoft.com/office/drawing/2014/main" id="{B53080F1-B14C-40E2-989E-83A2AFD9A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2DC77-2964-4498-A070-BA3451151AD6}"/>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4059574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A59A-4523-4B30-90B8-643969A9D5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B5AD6E-7F1F-4661-A17C-805A8A9775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C8850B-EAAB-4332-97B7-27767BB3F4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4E365A-61A6-4AA0-A2C8-3D6CE5763AFE}"/>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6" name="Footer Placeholder 5">
            <a:extLst>
              <a:ext uri="{FF2B5EF4-FFF2-40B4-BE49-F238E27FC236}">
                <a16:creationId xmlns:a16="http://schemas.microsoft.com/office/drawing/2014/main" id="{722C7310-21E6-46CB-957A-A5A2FCB2A9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FC73D9-F251-4360-8C2E-DDE6093F0A75}"/>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4003174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D13E3-8840-49AB-8C43-959ACAC2D5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424A0F-C305-4ED3-8A4D-6E19B3521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7F0EC3-CEC3-4156-9600-FE018C3451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2BFFB7-15BF-4B59-88E8-3B69B026C9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C5245C-D12C-43FD-B171-ACFC21A223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6634A4-F989-462F-9E32-19B0E704F5D7}"/>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8" name="Footer Placeholder 7">
            <a:extLst>
              <a:ext uri="{FF2B5EF4-FFF2-40B4-BE49-F238E27FC236}">
                <a16:creationId xmlns:a16="http://schemas.microsoft.com/office/drawing/2014/main" id="{A5805CE9-3756-4AFB-BA78-4C06495019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35F18B-3A4F-431C-94DF-082EFDEB60C5}"/>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1064750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5790D-95A6-43E8-8FBB-937E69430F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D5A746-D669-4CE7-81C2-6D2A3A3890A7}"/>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4" name="Footer Placeholder 3">
            <a:extLst>
              <a:ext uri="{FF2B5EF4-FFF2-40B4-BE49-F238E27FC236}">
                <a16:creationId xmlns:a16="http://schemas.microsoft.com/office/drawing/2014/main" id="{7452543F-A4A2-41F7-B2B5-C9B8B1C31A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1341FE-8BFE-495D-9AF1-F1DAA4199401}"/>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1192707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B52D42-9C76-465F-8D0C-D7D7708365C4}"/>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3" name="Footer Placeholder 2">
            <a:extLst>
              <a:ext uri="{FF2B5EF4-FFF2-40B4-BE49-F238E27FC236}">
                <a16:creationId xmlns:a16="http://schemas.microsoft.com/office/drawing/2014/main" id="{80A0848D-42D3-496E-9395-0D8F88854B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CFD98B-6B47-4DB8-9CC9-A889145EBC13}"/>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1573824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A6D3-CE03-4587-A127-751AF20B48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EFE80E-E9B0-4E8D-A03E-DEFA8A73A3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4AE8AE-1F20-4B7D-B9C9-E7976A8ED6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79849C-3FD0-4B89-97C6-F48D0841EF53}"/>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6" name="Footer Placeholder 5">
            <a:extLst>
              <a:ext uri="{FF2B5EF4-FFF2-40B4-BE49-F238E27FC236}">
                <a16:creationId xmlns:a16="http://schemas.microsoft.com/office/drawing/2014/main" id="{69125AB4-2E71-444D-8501-87BC74E7F1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47959A-389F-4B40-9842-F4B5CEEAC77A}"/>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1687912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C4014-86AD-4FB2-BFE9-A5CEFBE516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C89481-3EAB-4010-BA65-04C13C0EC9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63EB34-F464-4399-87AA-E72A446C95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284F42-BBD7-4195-BE70-1A7639B18813}"/>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6" name="Footer Placeholder 5">
            <a:extLst>
              <a:ext uri="{FF2B5EF4-FFF2-40B4-BE49-F238E27FC236}">
                <a16:creationId xmlns:a16="http://schemas.microsoft.com/office/drawing/2014/main" id="{B386FEB6-5F80-483B-AEE7-AD9A8FF64F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AB9E80-8662-46E6-9DE2-6E43C56D65C3}"/>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528644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3AFF30-1FEF-4460-BB09-114BE510DD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4C7931-E623-4CB4-875D-ECB0D128E6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641747-9A29-47F7-A6D6-3AD17298C4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D325DD-1247-4715-A51A-B4439E12FDDF}" type="datetimeFigureOut">
              <a:rPr lang="en-US" smtClean="0"/>
              <a:t>2/26/2020</a:t>
            </a:fld>
            <a:endParaRPr lang="en-US"/>
          </a:p>
        </p:txBody>
      </p:sp>
      <p:sp>
        <p:nvSpPr>
          <p:cNvPr id="5" name="Footer Placeholder 4">
            <a:extLst>
              <a:ext uri="{FF2B5EF4-FFF2-40B4-BE49-F238E27FC236}">
                <a16:creationId xmlns:a16="http://schemas.microsoft.com/office/drawing/2014/main" id="{9653A838-8CAC-4C3B-8C9F-F1F8DA4EC5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293F45-C5A5-4C8E-9D02-F0AEA19496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9FCAB4-627C-4258-9331-5101588DFEC4}" type="slidenum">
              <a:rPr lang="en-US" smtClean="0"/>
              <a:t>‹#›</a:t>
            </a:fld>
            <a:endParaRPr lang="en-US"/>
          </a:p>
        </p:txBody>
      </p:sp>
    </p:spTree>
    <p:extLst>
      <p:ext uri="{BB962C8B-B14F-4D97-AF65-F5344CB8AC3E}">
        <p14:creationId xmlns:p14="http://schemas.microsoft.com/office/powerpoint/2010/main" val="3039362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CSSEGISandData/COVID-19/"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cdn.jsdelivr.net/npm/world-atlas@2/countries-110m.json" TargetMode="External"/><Relationship Id="rId5" Type="http://schemas.openxmlformats.org/officeDocument/2006/relationships/hyperlink" Target="https://www.kaggle.com/de5d5fe61fcaa6ad7a66/pandemic-2009-h1n1-swine-flu-influenza-a-dataset" TargetMode="External"/><Relationship Id="rId4" Type="http://schemas.openxmlformats.org/officeDocument/2006/relationships/hyperlink" Target="https://www.who.int/csr/sars/country/table/e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1A0380D-BF1A-4875-B028-FB9A0066E61C}"/>
              </a:ext>
            </a:extLst>
          </p:cNvPr>
          <p:cNvGrpSpPr/>
          <p:nvPr/>
        </p:nvGrpSpPr>
        <p:grpSpPr>
          <a:xfrm>
            <a:off x="-2" y="0"/>
            <a:ext cx="12192002" cy="6858000"/>
            <a:chOff x="-2" y="0"/>
            <a:chExt cx="12192002" cy="6858000"/>
          </a:xfrm>
        </p:grpSpPr>
        <p:pic>
          <p:nvPicPr>
            <p:cNvPr id="4" name="Picture 3">
              <a:extLst>
                <a:ext uri="{FF2B5EF4-FFF2-40B4-BE49-F238E27FC236}">
                  <a16:creationId xmlns:a16="http://schemas.microsoft.com/office/drawing/2014/main" id="{2B827BB3-7CBE-43DC-8AEA-E224997EBD50}"/>
                </a:ext>
              </a:extLst>
            </p:cNvPr>
            <p:cNvPicPr>
              <a:picLocks noChangeAspect="1"/>
            </p:cNvPicPr>
            <p:nvPr/>
          </p:nvPicPr>
          <p:blipFill>
            <a:blip r:embed="rId2"/>
            <a:stretch>
              <a:fillRect/>
            </a:stretch>
          </p:blipFill>
          <p:spPr>
            <a:xfrm flipH="1">
              <a:off x="4707651" y="0"/>
              <a:ext cx="7484349" cy="4962449"/>
            </a:xfrm>
            <a:prstGeom prst="rect">
              <a:avLst/>
            </a:prstGeom>
          </p:spPr>
        </p:pic>
        <p:pic>
          <p:nvPicPr>
            <p:cNvPr id="5" name="Picture 4">
              <a:extLst>
                <a:ext uri="{FF2B5EF4-FFF2-40B4-BE49-F238E27FC236}">
                  <a16:creationId xmlns:a16="http://schemas.microsoft.com/office/drawing/2014/main" id="{2B74870D-A38A-448A-8881-431E0EA97AA0}"/>
                </a:ext>
              </a:extLst>
            </p:cNvPr>
            <p:cNvPicPr>
              <a:picLocks noChangeAspect="1"/>
            </p:cNvPicPr>
            <p:nvPr/>
          </p:nvPicPr>
          <p:blipFill>
            <a:blip r:embed="rId2"/>
            <a:stretch>
              <a:fillRect/>
            </a:stretch>
          </p:blipFill>
          <p:spPr>
            <a:xfrm>
              <a:off x="-1" y="3736622"/>
              <a:ext cx="4707652" cy="3121378"/>
            </a:xfrm>
            <a:prstGeom prst="rect">
              <a:avLst/>
            </a:prstGeom>
          </p:spPr>
        </p:pic>
        <p:sp>
          <p:nvSpPr>
            <p:cNvPr id="6" name="TextBox 5">
              <a:extLst>
                <a:ext uri="{FF2B5EF4-FFF2-40B4-BE49-F238E27FC236}">
                  <a16:creationId xmlns:a16="http://schemas.microsoft.com/office/drawing/2014/main" id="{B8A408CD-D2CC-4CF1-A9DF-4B94A002C8E3}"/>
                </a:ext>
              </a:extLst>
            </p:cNvPr>
            <p:cNvSpPr txBox="1"/>
            <p:nvPr/>
          </p:nvSpPr>
          <p:spPr>
            <a:xfrm>
              <a:off x="2788540" y="81578"/>
              <a:ext cx="1919111" cy="1077218"/>
            </a:xfrm>
            <a:prstGeom prst="rect">
              <a:avLst/>
            </a:prstGeom>
            <a:noFill/>
          </p:spPr>
          <p:txBody>
            <a:bodyPr wrap="square" rtlCol="0">
              <a:spAutoFit/>
            </a:bodyPr>
            <a:lstStyle/>
            <a:p>
              <a:pPr algn="r"/>
              <a:r>
                <a:rPr lang="en-US" sz="3200" dirty="0">
                  <a:solidFill>
                    <a:schemeClr val="bg1"/>
                  </a:solidFill>
                  <a:latin typeface="Javanese Text" panose="02000000000000000000" pitchFamily="2" charset="0"/>
                </a:rPr>
                <a:t>Team5</a:t>
              </a:r>
            </a:p>
            <a:p>
              <a:pPr algn="r"/>
              <a:r>
                <a:rPr lang="en-US" sz="3200" dirty="0">
                  <a:solidFill>
                    <a:schemeClr val="bg1"/>
                  </a:solidFill>
                  <a:latin typeface="Javanese Text" panose="02000000000000000000" pitchFamily="2" charset="0"/>
                </a:rPr>
                <a:t>Project 2</a:t>
              </a:r>
            </a:p>
          </p:txBody>
        </p:sp>
        <p:sp>
          <p:nvSpPr>
            <p:cNvPr id="7" name="TextBox 6">
              <a:extLst>
                <a:ext uri="{FF2B5EF4-FFF2-40B4-BE49-F238E27FC236}">
                  <a16:creationId xmlns:a16="http://schemas.microsoft.com/office/drawing/2014/main" id="{CABBE5CD-D9C8-49C1-A007-687E01D2D9BB}"/>
                </a:ext>
              </a:extLst>
            </p:cNvPr>
            <p:cNvSpPr txBox="1"/>
            <p:nvPr/>
          </p:nvSpPr>
          <p:spPr>
            <a:xfrm>
              <a:off x="-2" y="2115628"/>
              <a:ext cx="3885746" cy="1754326"/>
            </a:xfrm>
            <a:prstGeom prst="rect">
              <a:avLst/>
            </a:prstGeom>
            <a:noFill/>
          </p:spPr>
          <p:txBody>
            <a:bodyPr wrap="square" rtlCol="0">
              <a:spAutoFit/>
            </a:bodyPr>
            <a:lstStyle/>
            <a:p>
              <a:r>
                <a:rPr lang="en-US" sz="5400" b="1" dirty="0">
                  <a:solidFill>
                    <a:schemeClr val="bg1"/>
                  </a:solidFill>
                  <a:latin typeface="Javanese Text" panose="02000000000000000000" pitchFamily="2" charset="0"/>
                </a:rPr>
                <a:t>Pandemic </a:t>
              </a:r>
            </a:p>
            <a:p>
              <a:r>
                <a:rPr lang="en-US" sz="5400" b="1" dirty="0">
                  <a:solidFill>
                    <a:schemeClr val="bg1"/>
                  </a:solidFill>
                  <a:latin typeface="Javanese Text" panose="02000000000000000000" pitchFamily="2" charset="0"/>
                </a:rPr>
                <a:t>Propagation</a:t>
              </a:r>
            </a:p>
          </p:txBody>
        </p:sp>
        <p:sp>
          <p:nvSpPr>
            <p:cNvPr id="8" name="TextBox 7">
              <a:extLst>
                <a:ext uri="{FF2B5EF4-FFF2-40B4-BE49-F238E27FC236}">
                  <a16:creationId xmlns:a16="http://schemas.microsoft.com/office/drawing/2014/main" id="{90C4558B-A8E4-40F1-82C6-CF5B6CFC0E66}"/>
                </a:ext>
              </a:extLst>
            </p:cNvPr>
            <p:cNvSpPr txBox="1"/>
            <p:nvPr/>
          </p:nvSpPr>
          <p:spPr>
            <a:xfrm>
              <a:off x="4707652" y="5086351"/>
              <a:ext cx="3450512" cy="830997"/>
            </a:xfrm>
            <a:prstGeom prst="rect">
              <a:avLst/>
            </a:prstGeom>
            <a:noFill/>
          </p:spPr>
          <p:txBody>
            <a:bodyPr wrap="square" rtlCol="0">
              <a:spAutoFit/>
            </a:bodyPr>
            <a:lstStyle/>
            <a:p>
              <a:r>
                <a:rPr lang="en-US" sz="2400" dirty="0" err="1">
                  <a:solidFill>
                    <a:schemeClr val="bg1"/>
                  </a:solidFill>
                  <a:latin typeface="Javanese Text" panose="02000000000000000000" pitchFamily="2" charset="0"/>
                </a:rPr>
                <a:t>Vaishall</a:t>
              </a:r>
              <a:r>
                <a:rPr lang="en-US" sz="2400" dirty="0">
                  <a:solidFill>
                    <a:schemeClr val="bg1"/>
                  </a:solidFill>
                  <a:latin typeface="Javanese Text" panose="02000000000000000000" pitchFamily="2" charset="0"/>
                </a:rPr>
                <a:t> </a:t>
              </a:r>
              <a:r>
                <a:rPr lang="en-US" sz="2400" dirty="0" err="1">
                  <a:solidFill>
                    <a:schemeClr val="bg1"/>
                  </a:solidFill>
                  <a:latin typeface="Javanese Text" panose="02000000000000000000" pitchFamily="2" charset="0"/>
                </a:rPr>
                <a:t>Pradeepkumar</a:t>
              </a:r>
              <a:endParaRPr lang="en-US" sz="2400" dirty="0">
                <a:solidFill>
                  <a:schemeClr val="bg1"/>
                </a:solidFill>
                <a:latin typeface="Javanese Text" panose="02000000000000000000" pitchFamily="2" charset="0"/>
              </a:endParaRPr>
            </a:p>
            <a:p>
              <a:r>
                <a:rPr lang="en-US" sz="2400" dirty="0">
                  <a:solidFill>
                    <a:schemeClr val="bg1"/>
                  </a:solidFill>
                  <a:latin typeface="Javanese Text" panose="02000000000000000000" pitchFamily="2" charset="0"/>
                </a:rPr>
                <a:t>Youssef </a:t>
              </a:r>
              <a:r>
                <a:rPr lang="en-US" sz="2400" dirty="0" err="1">
                  <a:solidFill>
                    <a:schemeClr val="bg1"/>
                  </a:solidFill>
                  <a:latin typeface="Javanese Text" panose="02000000000000000000" pitchFamily="2" charset="0"/>
                </a:rPr>
                <a:t>Mroue</a:t>
              </a:r>
              <a:endParaRPr lang="en-US" sz="2400" dirty="0">
                <a:solidFill>
                  <a:schemeClr val="bg1"/>
                </a:solidFill>
                <a:latin typeface="Javanese Text" panose="02000000000000000000" pitchFamily="2" charset="0"/>
              </a:endParaRPr>
            </a:p>
          </p:txBody>
        </p:sp>
        <p:sp>
          <p:nvSpPr>
            <p:cNvPr id="9" name="TextBox 8">
              <a:extLst>
                <a:ext uri="{FF2B5EF4-FFF2-40B4-BE49-F238E27FC236}">
                  <a16:creationId xmlns:a16="http://schemas.microsoft.com/office/drawing/2014/main" id="{34F7CC28-81FD-46F1-BC3B-9AC423DB5C3E}"/>
                </a:ext>
              </a:extLst>
            </p:cNvPr>
            <p:cNvSpPr txBox="1"/>
            <p:nvPr/>
          </p:nvSpPr>
          <p:spPr>
            <a:xfrm>
              <a:off x="10158413" y="5998429"/>
              <a:ext cx="2033587" cy="830997"/>
            </a:xfrm>
            <a:prstGeom prst="rect">
              <a:avLst/>
            </a:prstGeom>
            <a:noFill/>
          </p:spPr>
          <p:txBody>
            <a:bodyPr wrap="square" rtlCol="0">
              <a:spAutoFit/>
            </a:bodyPr>
            <a:lstStyle/>
            <a:p>
              <a:r>
                <a:rPr lang="en-US" sz="2400" dirty="0">
                  <a:solidFill>
                    <a:schemeClr val="bg1"/>
                  </a:solidFill>
                  <a:latin typeface="Javanese Text" panose="02000000000000000000" pitchFamily="2" charset="0"/>
                </a:rPr>
                <a:t>Eliana Suarez</a:t>
              </a:r>
            </a:p>
            <a:p>
              <a:r>
                <a:rPr lang="en-US" sz="2400" dirty="0">
                  <a:solidFill>
                    <a:schemeClr val="bg1"/>
                  </a:solidFill>
                  <a:latin typeface="Javanese Text" panose="02000000000000000000" pitchFamily="2" charset="0"/>
                </a:rPr>
                <a:t>     </a:t>
              </a:r>
              <a:r>
                <a:rPr lang="en-US" sz="2400" dirty="0" err="1">
                  <a:solidFill>
                    <a:schemeClr val="bg1"/>
                  </a:solidFill>
                  <a:latin typeface="Javanese Text" panose="02000000000000000000" pitchFamily="2" charset="0"/>
                </a:rPr>
                <a:t>Xiaodi</a:t>
              </a:r>
              <a:r>
                <a:rPr lang="en-US" sz="2400" dirty="0">
                  <a:solidFill>
                    <a:schemeClr val="bg1"/>
                  </a:solidFill>
                  <a:latin typeface="Javanese Text" panose="02000000000000000000" pitchFamily="2" charset="0"/>
                </a:rPr>
                <a:t> Lin</a:t>
              </a:r>
            </a:p>
          </p:txBody>
        </p:sp>
        <p:sp>
          <p:nvSpPr>
            <p:cNvPr id="10" name="TextBox 9">
              <a:extLst>
                <a:ext uri="{FF2B5EF4-FFF2-40B4-BE49-F238E27FC236}">
                  <a16:creationId xmlns:a16="http://schemas.microsoft.com/office/drawing/2014/main" id="{7A2C8C94-7DE8-4182-A862-949F3AF4650B}"/>
                </a:ext>
              </a:extLst>
            </p:cNvPr>
            <p:cNvSpPr txBox="1"/>
            <p:nvPr/>
          </p:nvSpPr>
          <p:spPr>
            <a:xfrm>
              <a:off x="7884401" y="6457890"/>
              <a:ext cx="1481496" cy="400110"/>
            </a:xfrm>
            <a:prstGeom prst="rect">
              <a:avLst/>
            </a:prstGeom>
            <a:noFill/>
          </p:spPr>
          <p:txBody>
            <a:bodyPr wrap="none" rtlCol="0">
              <a:spAutoFit/>
            </a:bodyPr>
            <a:lstStyle/>
            <a:p>
              <a:r>
                <a:rPr lang="en-US" sz="2000" dirty="0">
                  <a:solidFill>
                    <a:schemeClr val="bg1"/>
                  </a:solidFill>
                  <a:latin typeface="Javanese Text" panose="02000000000000000000" pitchFamily="2" charset="0"/>
                </a:rPr>
                <a:t>02.27.2020</a:t>
              </a:r>
            </a:p>
          </p:txBody>
        </p:sp>
      </p:grpSp>
    </p:spTree>
    <p:extLst>
      <p:ext uri="{BB962C8B-B14F-4D97-AF65-F5344CB8AC3E}">
        <p14:creationId xmlns:p14="http://schemas.microsoft.com/office/powerpoint/2010/main" val="1377818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2DF828-05D7-4D76-AAAD-A33B1FD4278F}"/>
              </a:ext>
            </a:extLst>
          </p:cNvPr>
          <p:cNvPicPr>
            <a:picLocks noChangeAspect="1"/>
          </p:cNvPicPr>
          <p:nvPr/>
        </p:nvPicPr>
        <p:blipFill>
          <a:blip r:embed="rId2"/>
          <a:stretch>
            <a:fillRect/>
          </a:stretch>
        </p:blipFill>
        <p:spPr>
          <a:xfrm>
            <a:off x="0" y="13252"/>
            <a:ext cx="12191999" cy="6858000"/>
          </a:xfrm>
          <a:prstGeom prst="rect">
            <a:avLst/>
          </a:prstGeom>
        </p:spPr>
      </p:pic>
      <p:sp>
        <p:nvSpPr>
          <p:cNvPr id="5" name="TextBox 4">
            <a:extLst>
              <a:ext uri="{FF2B5EF4-FFF2-40B4-BE49-F238E27FC236}">
                <a16:creationId xmlns:a16="http://schemas.microsoft.com/office/drawing/2014/main" id="{54EBEAF3-BC45-4349-921F-7C6827E54DEB}"/>
              </a:ext>
            </a:extLst>
          </p:cNvPr>
          <p:cNvSpPr txBox="1"/>
          <p:nvPr/>
        </p:nvSpPr>
        <p:spPr>
          <a:xfrm>
            <a:off x="1577009" y="702365"/>
            <a:ext cx="9316278" cy="5632311"/>
          </a:xfrm>
          <a:prstGeom prst="rect">
            <a:avLst/>
          </a:prstGeom>
          <a:noFill/>
        </p:spPr>
        <p:txBody>
          <a:bodyPr wrap="square" rtlCol="0">
            <a:spAutoFit/>
          </a:bodyPr>
          <a:lstStyle/>
          <a:p>
            <a:r>
              <a:rPr lang="en-US" sz="3600" b="1" dirty="0">
                <a:solidFill>
                  <a:srgbClr val="CC0099"/>
                </a:solidFill>
                <a:latin typeface="Javanese Text" panose="02000000000000000000" pitchFamily="2" charset="0"/>
              </a:rPr>
              <a:t>Conclusion:</a:t>
            </a:r>
          </a:p>
          <a:p>
            <a:endParaRPr lang="en-US" b="1" dirty="0">
              <a:solidFill>
                <a:srgbClr val="CC0099"/>
              </a:solidFill>
              <a:latin typeface="Javanese Text" panose="02000000000000000000" pitchFamily="2" charset="0"/>
            </a:endParaRPr>
          </a:p>
          <a:p>
            <a:pPr marL="457200" indent="-457200">
              <a:buFont typeface="Wingdings" panose="05000000000000000000" pitchFamily="2" charset="2"/>
              <a:buChar char="Ø"/>
            </a:pPr>
            <a:r>
              <a:rPr lang="en-US" sz="2400" b="1" dirty="0">
                <a:solidFill>
                  <a:srgbClr val="CC0099"/>
                </a:solidFill>
                <a:latin typeface="Javanese Text" panose="02000000000000000000" pitchFamily="2" charset="0"/>
              </a:rPr>
              <a:t>For those deadly viruses spread globally, our analysis focused on the </a:t>
            </a:r>
            <a:r>
              <a:rPr lang="en-US" sz="2400" dirty="0"/>
              <a:t> </a:t>
            </a:r>
            <a:r>
              <a:rPr lang="en-US" sz="2400" b="1" dirty="0">
                <a:solidFill>
                  <a:srgbClr val="CC0099"/>
                </a:solidFill>
                <a:latin typeface="Javanese Text" panose="02000000000000000000" pitchFamily="2" charset="0"/>
              </a:rPr>
              <a:t>world effects and horizontal comparison. </a:t>
            </a:r>
          </a:p>
          <a:p>
            <a:pPr marL="457200" indent="-457200">
              <a:buFont typeface="Wingdings" panose="05000000000000000000" pitchFamily="2" charset="2"/>
              <a:buChar char="Ø"/>
            </a:pPr>
            <a:r>
              <a:rPr lang="en-US" sz="2400" b="1" dirty="0">
                <a:solidFill>
                  <a:srgbClr val="CC0099"/>
                </a:solidFill>
                <a:latin typeface="Javanese Text" panose="02000000000000000000" pitchFamily="2" charset="0"/>
              </a:rPr>
              <a:t>The analysis outcome showing every time the virus's outbreak, it’s power became more inexorable and more difficult to control from human</a:t>
            </a:r>
          </a:p>
          <a:p>
            <a:pPr marL="457200" indent="-457200">
              <a:buFont typeface="Wingdings" panose="05000000000000000000" pitchFamily="2" charset="2"/>
              <a:buChar char="Ø"/>
            </a:pPr>
            <a:r>
              <a:rPr lang="en-US" sz="2400" b="1" dirty="0">
                <a:solidFill>
                  <a:srgbClr val="CC0099"/>
                </a:solidFill>
                <a:latin typeface="Javanese Text" panose="02000000000000000000" pitchFamily="2" charset="0"/>
              </a:rPr>
              <a:t>From the bloody lesion, we learned that all lives living in the same space. We, human need to learn how to respect the nature rule. Protect nature is protect ourselves, killing nature is killing ourselves. </a:t>
            </a:r>
          </a:p>
          <a:p>
            <a:pPr marL="457200" indent="-457200">
              <a:buFont typeface="Wingdings" panose="05000000000000000000" pitchFamily="2" charset="2"/>
              <a:buChar char="Ø"/>
            </a:pPr>
            <a:r>
              <a:rPr lang="en-US" sz="2400" b="1" dirty="0">
                <a:solidFill>
                  <a:srgbClr val="CC0099"/>
                </a:solidFill>
                <a:latin typeface="Javanese Text" panose="02000000000000000000" pitchFamily="2" charset="0"/>
              </a:rPr>
              <a:t>It is human responsibility to find solution to prevent and be prepared when facing this kind pandemic again.  </a:t>
            </a:r>
          </a:p>
          <a:p>
            <a:endParaRPr lang="en-US" sz="2400" b="1" dirty="0">
              <a:solidFill>
                <a:srgbClr val="CC0099"/>
              </a:solidFill>
              <a:latin typeface="Javanese Text" panose="02000000000000000000" pitchFamily="2" charset="0"/>
            </a:endParaRPr>
          </a:p>
          <a:p>
            <a:endParaRPr lang="en-US" dirty="0"/>
          </a:p>
        </p:txBody>
      </p:sp>
    </p:spTree>
    <p:extLst>
      <p:ext uri="{BB962C8B-B14F-4D97-AF65-F5344CB8AC3E}">
        <p14:creationId xmlns:p14="http://schemas.microsoft.com/office/powerpoint/2010/main" val="2626152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C947C81-B2A5-4F9B-8121-2E8EC5A0DBDB}"/>
              </a:ext>
            </a:extLst>
          </p:cNvPr>
          <p:cNvPicPr>
            <a:picLocks noGrp="1" noChangeAspect="1"/>
          </p:cNvPicPr>
          <p:nvPr>
            <p:ph idx="1"/>
          </p:nvPr>
        </p:nvPicPr>
        <p:blipFill>
          <a:blip r:embed="rId2"/>
          <a:stretch>
            <a:fillRect/>
          </a:stretch>
        </p:blipFill>
        <p:spPr>
          <a:xfrm>
            <a:off x="4450083" y="-37893"/>
            <a:ext cx="7741917" cy="5129767"/>
          </a:xfrm>
          <a:prstGeom prst="rect">
            <a:avLst/>
          </a:prstGeom>
        </p:spPr>
      </p:pic>
      <p:pic>
        <p:nvPicPr>
          <p:cNvPr id="5" name="Picture 4">
            <a:extLst>
              <a:ext uri="{FF2B5EF4-FFF2-40B4-BE49-F238E27FC236}">
                <a16:creationId xmlns:a16="http://schemas.microsoft.com/office/drawing/2014/main" id="{F2827409-3EDA-4A96-BC8E-A1E355218612}"/>
              </a:ext>
            </a:extLst>
          </p:cNvPr>
          <p:cNvPicPr>
            <a:picLocks noChangeAspect="1"/>
          </p:cNvPicPr>
          <p:nvPr/>
        </p:nvPicPr>
        <p:blipFill rotWithShape="1">
          <a:blip r:embed="rId2"/>
          <a:srcRect t="26164"/>
          <a:stretch/>
        </p:blipFill>
        <p:spPr>
          <a:xfrm>
            <a:off x="0" y="4651513"/>
            <a:ext cx="4450083" cy="2206487"/>
          </a:xfrm>
          <a:prstGeom prst="rect">
            <a:avLst/>
          </a:prstGeom>
        </p:spPr>
      </p:pic>
      <p:sp>
        <p:nvSpPr>
          <p:cNvPr id="6" name="TextBox 5">
            <a:extLst>
              <a:ext uri="{FF2B5EF4-FFF2-40B4-BE49-F238E27FC236}">
                <a16:creationId xmlns:a16="http://schemas.microsoft.com/office/drawing/2014/main" id="{EBF9FB04-E406-478F-BB7A-4E78051BB33F}"/>
              </a:ext>
            </a:extLst>
          </p:cNvPr>
          <p:cNvSpPr txBox="1"/>
          <p:nvPr/>
        </p:nvSpPr>
        <p:spPr>
          <a:xfrm>
            <a:off x="0" y="157163"/>
            <a:ext cx="4554452" cy="4832092"/>
          </a:xfrm>
          <a:prstGeom prst="rect">
            <a:avLst/>
          </a:prstGeom>
          <a:noFill/>
        </p:spPr>
        <p:txBody>
          <a:bodyPr wrap="none" rtlCol="0">
            <a:spAutoFit/>
          </a:bodyPr>
          <a:lstStyle/>
          <a:p>
            <a:r>
              <a:rPr lang="en-US" sz="3600" b="1" dirty="0">
                <a:latin typeface="Javanese Text" panose="02000000000000000000" pitchFamily="2" charset="0"/>
              </a:rPr>
              <a:t>           </a:t>
            </a:r>
            <a:r>
              <a:rPr lang="en-US" sz="3600" b="1" dirty="0">
                <a:solidFill>
                  <a:schemeClr val="bg1"/>
                </a:solidFill>
                <a:latin typeface="Javanese Text" panose="02000000000000000000" pitchFamily="2" charset="0"/>
              </a:rPr>
              <a:t>Credits:</a:t>
            </a:r>
          </a:p>
          <a:p>
            <a:endParaRPr lang="en-US" sz="1400" b="1" dirty="0">
              <a:solidFill>
                <a:schemeClr val="bg1"/>
              </a:solidFill>
              <a:latin typeface="Javanese Text" panose="02000000000000000000" pitchFamily="2" charset="0"/>
            </a:endParaRPr>
          </a:p>
          <a:p>
            <a:r>
              <a:rPr lang="en-US" sz="2400" dirty="0">
                <a:solidFill>
                  <a:schemeClr val="bg1"/>
                </a:solidFill>
                <a:latin typeface="Javanese Text" panose="02000000000000000000" pitchFamily="2" charset="0"/>
              </a:rPr>
              <a:t>Project Idea: Eliana</a:t>
            </a:r>
          </a:p>
          <a:p>
            <a:r>
              <a:rPr lang="en-US" sz="2400" dirty="0">
                <a:solidFill>
                  <a:schemeClr val="bg1"/>
                </a:solidFill>
                <a:latin typeface="Javanese Text" panose="02000000000000000000" pitchFamily="2" charset="0"/>
              </a:rPr>
              <a:t>Data Resources: Eliana, Youssef,</a:t>
            </a:r>
          </a:p>
          <a:p>
            <a:r>
              <a:rPr lang="en-US" sz="2400" dirty="0">
                <a:solidFill>
                  <a:schemeClr val="bg1"/>
                </a:solidFill>
                <a:latin typeface="Javanese Text" panose="02000000000000000000" pitchFamily="2" charset="0"/>
              </a:rPr>
              <a:t>                            </a:t>
            </a:r>
            <a:r>
              <a:rPr lang="en-US" sz="2400" dirty="0" err="1">
                <a:solidFill>
                  <a:schemeClr val="bg1"/>
                </a:solidFill>
                <a:latin typeface="Javanese Text" panose="02000000000000000000" pitchFamily="2" charset="0"/>
              </a:rPr>
              <a:t>Vaishall</a:t>
            </a:r>
            <a:endParaRPr lang="en-US" sz="2400" dirty="0">
              <a:solidFill>
                <a:schemeClr val="bg1"/>
              </a:solidFill>
              <a:latin typeface="Javanese Text" panose="02000000000000000000" pitchFamily="2" charset="0"/>
            </a:endParaRPr>
          </a:p>
          <a:p>
            <a:r>
              <a:rPr lang="en-US" sz="2400" dirty="0">
                <a:solidFill>
                  <a:schemeClr val="bg1"/>
                </a:solidFill>
                <a:latin typeface="Javanese Text" panose="02000000000000000000" pitchFamily="2" charset="0"/>
              </a:rPr>
              <a:t>Design: All</a:t>
            </a:r>
          </a:p>
          <a:p>
            <a:r>
              <a:rPr lang="en-US" sz="2400" dirty="0">
                <a:solidFill>
                  <a:schemeClr val="bg1"/>
                </a:solidFill>
                <a:latin typeface="Javanese Text" panose="02000000000000000000" pitchFamily="2" charset="0"/>
              </a:rPr>
              <a:t>Flask: </a:t>
            </a:r>
            <a:r>
              <a:rPr lang="en-US" sz="2400" dirty="0" err="1">
                <a:solidFill>
                  <a:schemeClr val="bg1"/>
                </a:solidFill>
                <a:latin typeface="Javanese Text" panose="02000000000000000000" pitchFamily="2" charset="0"/>
              </a:rPr>
              <a:t>Vaishall</a:t>
            </a:r>
            <a:r>
              <a:rPr lang="en-US" sz="2400" dirty="0">
                <a:solidFill>
                  <a:schemeClr val="bg1"/>
                </a:solidFill>
                <a:latin typeface="Javanese Text" panose="02000000000000000000" pitchFamily="2" charset="0"/>
              </a:rPr>
              <a:t>, </a:t>
            </a:r>
            <a:r>
              <a:rPr lang="en-US" sz="2400" dirty="0" err="1">
                <a:solidFill>
                  <a:schemeClr val="bg1"/>
                </a:solidFill>
                <a:latin typeface="Javanese Text" panose="02000000000000000000" pitchFamily="2" charset="0"/>
              </a:rPr>
              <a:t>Xiaodi</a:t>
            </a:r>
            <a:endParaRPr lang="en-US" sz="2400" dirty="0">
              <a:solidFill>
                <a:schemeClr val="bg1"/>
              </a:solidFill>
              <a:latin typeface="Javanese Text" panose="02000000000000000000" pitchFamily="2" charset="0"/>
            </a:endParaRPr>
          </a:p>
          <a:p>
            <a:r>
              <a:rPr lang="en-US" sz="2400" dirty="0">
                <a:solidFill>
                  <a:schemeClr val="bg1"/>
                </a:solidFill>
                <a:latin typeface="Javanese Text" panose="02000000000000000000" pitchFamily="2" charset="0"/>
              </a:rPr>
              <a:t>HTML, Style, Line Chart: Eliana</a:t>
            </a:r>
          </a:p>
          <a:p>
            <a:r>
              <a:rPr lang="en-US" sz="2400" dirty="0">
                <a:solidFill>
                  <a:schemeClr val="bg1"/>
                </a:solidFill>
                <a:latin typeface="Javanese Text" panose="02000000000000000000" pitchFamily="2" charset="0"/>
              </a:rPr>
              <a:t>Map: </a:t>
            </a:r>
            <a:r>
              <a:rPr lang="en-US" sz="2400" dirty="0" err="1">
                <a:solidFill>
                  <a:schemeClr val="bg1"/>
                </a:solidFill>
                <a:latin typeface="Javanese Text" panose="02000000000000000000" pitchFamily="2" charset="0"/>
              </a:rPr>
              <a:t>Vaishall</a:t>
            </a:r>
            <a:r>
              <a:rPr lang="en-US" sz="2400" dirty="0">
                <a:solidFill>
                  <a:schemeClr val="bg1"/>
                </a:solidFill>
                <a:latin typeface="Javanese Text" panose="02000000000000000000" pitchFamily="2" charset="0"/>
              </a:rPr>
              <a:t>, </a:t>
            </a:r>
            <a:r>
              <a:rPr lang="en-US" sz="2400" dirty="0" err="1">
                <a:solidFill>
                  <a:schemeClr val="bg1"/>
                </a:solidFill>
                <a:latin typeface="Javanese Text" panose="02000000000000000000" pitchFamily="2" charset="0"/>
              </a:rPr>
              <a:t>Xiaodi</a:t>
            </a:r>
            <a:endParaRPr lang="en-US" sz="2400" dirty="0">
              <a:solidFill>
                <a:schemeClr val="bg1"/>
              </a:solidFill>
              <a:latin typeface="Javanese Text" panose="02000000000000000000" pitchFamily="2" charset="0"/>
            </a:endParaRPr>
          </a:p>
          <a:p>
            <a:r>
              <a:rPr lang="en-US" sz="2400" dirty="0">
                <a:solidFill>
                  <a:schemeClr val="bg1"/>
                </a:solidFill>
                <a:latin typeface="Javanese Text" panose="02000000000000000000" pitchFamily="2" charset="0"/>
              </a:rPr>
              <a:t>Globe: </a:t>
            </a:r>
            <a:r>
              <a:rPr lang="en-US" sz="2400" dirty="0" err="1">
                <a:solidFill>
                  <a:schemeClr val="bg1"/>
                </a:solidFill>
                <a:latin typeface="Javanese Text" panose="02000000000000000000" pitchFamily="2" charset="0"/>
              </a:rPr>
              <a:t>Vaishall</a:t>
            </a:r>
            <a:endParaRPr lang="en-US" sz="2400" dirty="0">
              <a:solidFill>
                <a:schemeClr val="bg1"/>
              </a:solidFill>
              <a:latin typeface="Javanese Text" panose="02000000000000000000" pitchFamily="2" charset="0"/>
            </a:endParaRPr>
          </a:p>
          <a:p>
            <a:r>
              <a:rPr lang="en-US" sz="2400" dirty="0">
                <a:solidFill>
                  <a:schemeClr val="bg1"/>
                </a:solidFill>
                <a:latin typeface="Javanese Text" panose="02000000000000000000" pitchFamily="2" charset="0"/>
              </a:rPr>
              <a:t>Bubble Plot, Bar Chart: Youssef</a:t>
            </a:r>
          </a:p>
          <a:p>
            <a:r>
              <a:rPr lang="en-US" sz="2400" dirty="0">
                <a:solidFill>
                  <a:schemeClr val="bg1"/>
                </a:solidFill>
                <a:latin typeface="Javanese Text" panose="02000000000000000000" pitchFamily="2" charset="0"/>
              </a:rPr>
              <a:t>Presentation: </a:t>
            </a:r>
            <a:r>
              <a:rPr lang="en-US" sz="2400" dirty="0" err="1">
                <a:solidFill>
                  <a:schemeClr val="bg1"/>
                </a:solidFill>
                <a:latin typeface="Javanese Text" panose="02000000000000000000" pitchFamily="2" charset="0"/>
              </a:rPr>
              <a:t>Xiaodi</a:t>
            </a:r>
            <a:endParaRPr lang="en-US" sz="2400" dirty="0">
              <a:solidFill>
                <a:schemeClr val="bg1"/>
              </a:solidFill>
              <a:latin typeface="Javanese Text" panose="02000000000000000000" pitchFamily="2" charset="0"/>
            </a:endParaRPr>
          </a:p>
          <a:p>
            <a:endParaRPr lang="en-US" dirty="0"/>
          </a:p>
        </p:txBody>
      </p:sp>
      <p:sp>
        <p:nvSpPr>
          <p:cNvPr id="7" name="TextBox 6">
            <a:extLst>
              <a:ext uri="{FF2B5EF4-FFF2-40B4-BE49-F238E27FC236}">
                <a16:creationId xmlns:a16="http://schemas.microsoft.com/office/drawing/2014/main" id="{50454C49-9DA5-4A7D-97E7-439CD472D9A7}"/>
              </a:ext>
            </a:extLst>
          </p:cNvPr>
          <p:cNvSpPr txBox="1"/>
          <p:nvPr/>
        </p:nvSpPr>
        <p:spPr>
          <a:xfrm>
            <a:off x="6096000" y="5940792"/>
            <a:ext cx="6101350" cy="1015663"/>
          </a:xfrm>
          <a:prstGeom prst="rect">
            <a:avLst/>
          </a:prstGeom>
          <a:noFill/>
        </p:spPr>
        <p:txBody>
          <a:bodyPr wrap="none" rtlCol="0">
            <a:spAutoFit/>
          </a:bodyPr>
          <a:lstStyle/>
          <a:p>
            <a:r>
              <a:rPr lang="en-US" sz="3200" b="1" dirty="0">
                <a:solidFill>
                  <a:schemeClr val="bg1"/>
                </a:solidFill>
                <a:latin typeface="Javanese Text" panose="02000000000000000000" pitchFamily="2" charset="0"/>
              </a:rPr>
              <a:t>	   Special Acknowledgement:</a:t>
            </a:r>
          </a:p>
          <a:p>
            <a:r>
              <a:rPr lang="en-US" sz="2800" dirty="0">
                <a:solidFill>
                  <a:schemeClr val="bg1"/>
                </a:solidFill>
                <a:latin typeface="Javanese Text" panose="02000000000000000000" pitchFamily="2" charset="0"/>
              </a:rPr>
              <a:t>Project organization, Control: </a:t>
            </a:r>
            <a:r>
              <a:rPr lang="en-US" sz="2800" dirty="0" err="1">
                <a:solidFill>
                  <a:schemeClr val="bg1"/>
                </a:solidFill>
                <a:latin typeface="Javanese Text" panose="02000000000000000000" pitchFamily="2" charset="0"/>
              </a:rPr>
              <a:t>Vaishall</a:t>
            </a:r>
            <a:endParaRPr lang="en-US" sz="2800" dirty="0">
              <a:solidFill>
                <a:schemeClr val="bg1"/>
              </a:solidFill>
              <a:latin typeface="Javanese Text" panose="02000000000000000000" pitchFamily="2" charset="0"/>
            </a:endParaRPr>
          </a:p>
        </p:txBody>
      </p:sp>
    </p:spTree>
    <p:extLst>
      <p:ext uri="{BB962C8B-B14F-4D97-AF65-F5344CB8AC3E}">
        <p14:creationId xmlns:p14="http://schemas.microsoft.com/office/powerpoint/2010/main" val="1546431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06A124-D54B-4A3B-BB51-054F57ADEC4B}"/>
              </a:ext>
            </a:extLst>
          </p:cNvPr>
          <p:cNvPicPr>
            <a:picLocks noChangeAspect="1"/>
          </p:cNvPicPr>
          <p:nvPr/>
        </p:nvPicPr>
        <p:blipFill>
          <a:blip r:embed="rId2"/>
          <a:stretch>
            <a:fillRect/>
          </a:stretch>
        </p:blipFill>
        <p:spPr>
          <a:xfrm>
            <a:off x="1433688" y="205040"/>
            <a:ext cx="9482667" cy="6287420"/>
          </a:xfrm>
          <a:prstGeom prst="rect">
            <a:avLst/>
          </a:prstGeom>
        </p:spPr>
      </p:pic>
      <p:sp>
        <p:nvSpPr>
          <p:cNvPr id="5" name="TextBox 4">
            <a:extLst>
              <a:ext uri="{FF2B5EF4-FFF2-40B4-BE49-F238E27FC236}">
                <a16:creationId xmlns:a16="http://schemas.microsoft.com/office/drawing/2014/main" id="{49B57701-76FB-487F-86A5-8164900BF28F}"/>
              </a:ext>
            </a:extLst>
          </p:cNvPr>
          <p:cNvSpPr txBox="1"/>
          <p:nvPr/>
        </p:nvSpPr>
        <p:spPr>
          <a:xfrm>
            <a:off x="1617500" y="582067"/>
            <a:ext cx="9115042" cy="5847755"/>
          </a:xfrm>
          <a:prstGeom prst="rect">
            <a:avLst/>
          </a:prstGeom>
          <a:noFill/>
        </p:spPr>
        <p:txBody>
          <a:bodyPr wrap="square" rtlCol="0">
            <a:spAutoFit/>
          </a:bodyPr>
          <a:lstStyle/>
          <a:p>
            <a:r>
              <a:rPr lang="en-US" sz="2800" b="1" dirty="0">
                <a:solidFill>
                  <a:srgbClr val="CC0099"/>
                </a:solidFill>
                <a:latin typeface="Javanese Text" panose="02000000000000000000" pitchFamily="2" charset="0"/>
              </a:rPr>
              <a:t>Background: </a:t>
            </a:r>
          </a:p>
          <a:p>
            <a:r>
              <a:rPr lang="en-US" sz="2000" dirty="0">
                <a:solidFill>
                  <a:srgbClr val="CC0099"/>
                </a:solidFill>
                <a:latin typeface="Javanese Text" panose="02000000000000000000" pitchFamily="2" charset="0"/>
              </a:rPr>
              <a:t>The coronavirus that originated in China has spread fear and anxiety around the world in every corner since New Year 2020. This deadly virus pandemic again caused by human who desperate against nature law. Our perspective of analysis is raising the awareness in public and helping people who are interest in this study.</a:t>
            </a:r>
          </a:p>
          <a:p>
            <a:endParaRPr lang="en-US" sz="2000" dirty="0">
              <a:latin typeface="Javanese Text" panose="02000000000000000000" pitchFamily="2" charset="0"/>
            </a:endParaRPr>
          </a:p>
          <a:p>
            <a:r>
              <a:rPr lang="en-US" sz="2800" b="1" dirty="0">
                <a:solidFill>
                  <a:srgbClr val="CC0099"/>
                </a:solidFill>
                <a:latin typeface="Javanese Text" panose="02000000000000000000" pitchFamily="2" charset="0"/>
              </a:rPr>
              <a:t>Data</a:t>
            </a:r>
            <a:r>
              <a:rPr lang="en-US" b="1" dirty="0">
                <a:solidFill>
                  <a:srgbClr val="CC0099"/>
                </a:solidFill>
                <a:latin typeface="Javanese Text" panose="02000000000000000000" pitchFamily="2" charset="0"/>
              </a:rPr>
              <a:t>:</a:t>
            </a:r>
            <a:r>
              <a:rPr lang="en-US" dirty="0">
                <a:solidFill>
                  <a:srgbClr val="CC0099"/>
                </a:solidFill>
                <a:latin typeface="Javanese Text" panose="02000000000000000000" pitchFamily="2" charset="0"/>
              </a:rPr>
              <a:t>   </a:t>
            </a:r>
          </a:p>
          <a:p>
            <a:pPr marL="285750" lvl="0" indent="-285750">
              <a:buFont typeface="Wingdings" panose="05000000000000000000" pitchFamily="2" charset="2"/>
              <a:buChar char="v"/>
            </a:pPr>
            <a:r>
              <a:rPr lang="en-US" sz="2000" dirty="0">
                <a:solidFill>
                  <a:srgbClr val="CC0099"/>
                </a:solidFill>
                <a:latin typeface="Javanese Text" panose="02000000000000000000" pitchFamily="2" charset="0"/>
              </a:rPr>
              <a:t>Coronavirus:</a:t>
            </a:r>
            <a:r>
              <a:rPr lang="en-US" sz="2000" dirty="0">
                <a:latin typeface="Javanese Text" panose="02000000000000000000" pitchFamily="2" charset="0"/>
              </a:rPr>
              <a:t> </a:t>
            </a:r>
            <a:r>
              <a:rPr lang="en-US" u="sng" dirty="0">
                <a:latin typeface="Javanese Text" panose="02000000000000000000" pitchFamily="2" charset="0"/>
                <a:hlinkClick r:id="rId3"/>
              </a:rPr>
              <a:t>https://github.com/CSSEGISandData/COVID-19/</a:t>
            </a:r>
            <a:endParaRPr lang="en-US" dirty="0">
              <a:latin typeface="Javanese Text" panose="02000000000000000000" pitchFamily="2" charset="0"/>
            </a:endParaRPr>
          </a:p>
          <a:p>
            <a:pPr marL="285750" lvl="0" indent="-285750">
              <a:buFont typeface="Wingdings" panose="05000000000000000000" pitchFamily="2" charset="2"/>
              <a:buChar char="v"/>
            </a:pPr>
            <a:r>
              <a:rPr lang="en-US" sz="2000" dirty="0">
                <a:solidFill>
                  <a:srgbClr val="CC0099"/>
                </a:solidFill>
                <a:latin typeface="Javanese Text" panose="02000000000000000000" pitchFamily="2" charset="0"/>
              </a:rPr>
              <a:t>SARS:</a:t>
            </a:r>
            <a:r>
              <a:rPr lang="en-US" dirty="0">
                <a:latin typeface="Javanese Text" panose="02000000000000000000" pitchFamily="2" charset="0"/>
              </a:rPr>
              <a:t> </a:t>
            </a:r>
            <a:r>
              <a:rPr lang="en-US" u="sng" dirty="0">
                <a:latin typeface="Javanese Text" panose="02000000000000000000" pitchFamily="2" charset="0"/>
                <a:hlinkClick r:id="rId4"/>
              </a:rPr>
              <a:t>https://www.who.int/csr/sars/country/table/en/</a:t>
            </a:r>
            <a:endParaRPr lang="en-US" dirty="0">
              <a:latin typeface="Javanese Text" panose="02000000000000000000" pitchFamily="2" charset="0"/>
            </a:endParaRPr>
          </a:p>
          <a:p>
            <a:pPr marL="285750" lvl="0" indent="-285750">
              <a:buFont typeface="Wingdings" panose="05000000000000000000" pitchFamily="2" charset="2"/>
              <a:buChar char="v"/>
            </a:pPr>
            <a:r>
              <a:rPr lang="en-US" sz="2000" dirty="0">
                <a:solidFill>
                  <a:srgbClr val="CC0099"/>
                </a:solidFill>
                <a:latin typeface="Javanese Text" panose="02000000000000000000" pitchFamily="2" charset="0"/>
              </a:rPr>
              <a:t>H1N1:</a:t>
            </a:r>
            <a:r>
              <a:rPr lang="en-US" dirty="0">
                <a:latin typeface="Javanese Text" panose="02000000000000000000" pitchFamily="2" charset="0"/>
              </a:rPr>
              <a:t> </a:t>
            </a:r>
            <a:r>
              <a:rPr lang="en-US" u="sng" dirty="0">
                <a:latin typeface="Javanese Text" panose="02000000000000000000" pitchFamily="2" charset="0"/>
                <a:hlinkClick r:id="rId5"/>
              </a:rPr>
              <a:t>https://www.kaggle.com/de5d5fe61fcaa6ad7a66/pandemic-2009-h1n1-swine-flu-influenza-a-dataset</a:t>
            </a:r>
            <a:endParaRPr lang="en-US" u="sng" dirty="0">
              <a:latin typeface="Javanese Text" panose="02000000000000000000" pitchFamily="2" charset="0"/>
            </a:endParaRPr>
          </a:p>
          <a:p>
            <a:pPr marL="285750" lvl="0" indent="-285750">
              <a:buFont typeface="Wingdings" panose="05000000000000000000" pitchFamily="2" charset="2"/>
              <a:buChar char="v"/>
            </a:pPr>
            <a:r>
              <a:rPr lang="en-US" dirty="0">
                <a:solidFill>
                  <a:srgbClr val="CC0099"/>
                </a:solidFill>
              </a:rPr>
              <a:t>Geographic:</a:t>
            </a:r>
            <a:r>
              <a:rPr lang="en-US" dirty="0"/>
              <a:t> </a:t>
            </a:r>
            <a:r>
              <a:rPr lang="en-US" dirty="0">
                <a:hlinkClick r:id="rId6"/>
              </a:rPr>
              <a:t>https://cdn.jsdelivr.net/npm/world-atlas@2/countries-110m.json</a:t>
            </a:r>
            <a:endParaRPr lang="en-US" u="sng" dirty="0">
              <a:latin typeface="Javanese Text" panose="02000000000000000000" pitchFamily="2" charset="0"/>
            </a:endParaRPr>
          </a:p>
          <a:p>
            <a:pPr marL="285750" lvl="0" indent="-285750">
              <a:buFont typeface="Wingdings" panose="05000000000000000000" pitchFamily="2" charset="2"/>
              <a:buChar char="v"/>
            </a:pPr>
            <a:endParaRPr lang="en-US" dirty="0">
              <a:latin typeface="Javanese Text" panose="02000000000000000000" pitchFamily="2" charset="0"/>
            </a:endParaRPr>
          </a:p>
          <a:p>
            <a:r>
              <a:rPr lang="en-US" sz="2800" b="1" dirty="0">
                <a:solidFill>
                  <a:srgbClr val="CC0099"/>
                </a:solidFill>
                <a:latin typeface="Javanese Text" panose="02000000000000000000" pitchFamily="2" charset="0"/>
              </a:rPr>
              <a:t>Analysis</a:t>
            </a:r>
            <a:r>
              <a:rPr lang="en-US" dirty="0">
                <a:solidFill>
                  <a:srgbClr val="CC0099"/>
                </a:solidFill>
                <a:latin typeface="Javanese Text" panose="02000000000000000000" pitchFamily="2" charset="0"/>
              </a:rPr>
              <a:t>:</a:t>
            </a:r>
          </a:p>
          <a:p>
            <a:r>
              <a:rPr lang="en-US" sz="2000" dirty="0">
                <a:solidFill>
                  <a:srgbClr val="CC0099"/>
                </a:solidFill>
                <a:latin typeface="Javanese Text" panose="02000000000000000000" pitchFamily="2" charset="0"/>
              </a:rPr>
              <a:t>For better showing the lessons we learned from our history, we added other respiratory viruses in our analysis. Our horizontal comparison analysis demonstrate those similar viruses spread paten over time.</a:t>
            </a:r>
          </a:p>
          <a:p>
            <a:endParaRPr lang="en-US" dirty="0"/>
          </a:p>
        </p:txBody>
      </p:sp>
    </p:spTree>
    <p:extLst>
      <p:ext uri="{BB962C8B-B14F-4D97-AF65-F5344CB8AC3E}">
        <p14:creationId xmlns:p14="http://schemas.microsoft.com/office/powerpoint/2010/main" val="221828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4361A35-33BA-41CB-AF1F-7CF58DA86A3F}"/>
              </a:ext>
            </a:extLst>
          </p:cNvPr>
          <p:cNvGrpSpPr/>
          <p:nvPr/>
        </p:nvGrpSpPr>
        <p:grpSpPr>
          <a:xfrm>
            <a:off x="0" y="-36635"/>
            <a:ext cx="12192000" cy="6931269"/>
            <a:chOff x="0" y="-36635"/>
            <a:chExt cx="12192000" cy="6931269"/>
          </a:xfrm>
        </p:grpSpPr>
        <p:pic>
          <p:nvPicPr>
            <p:cNvPr id="4" name="Picture 3">
              <a:extLst>
                <a:ext uri="{FF2B5EF4-FFF2-40B4-BE49-F238E27FC236}">
                  <a16:creationId xmlns:a16="http://schemas.microsoft.com/office/drawing/2014/main" id="{4C47E72E-9A18-4FB9-AD2B-1F355DAF8E01}"/>
                </a:ext>
              </a:extLst>
            </p:cNvPr>
            <p:cNvPicPr>
              <a:picLocks noChangeAspect="1"/>
            </p:cNvPicPr>
            <p:nvPr/>
          </p:nvPicPr>
          <p:blipFill rotWithShape="1">
            <a:blip r:embed="rId2"/>
            <a:srcRect t="674" b="9035"/>
            <a:stretch/>
          </p:blipFill>
          <p:spPr>
            <a:xfrm>
              <a:off x="2074345" y="1272209"/>
              <a:ext cx="8035689" cy="4837043"/>
            </a:xfrm>
            <a:prstGeom prst="rect">
              <a:avLst/>
            </a:prstGeom>
          </p:spPr>
        </p:pic>
        <p:pic>
          <p:nvPicPr>
            <p:cNvPr id="6" name="Picture 5">
              <a:extLst>
                <a:ext uri="{FF2B5EF4-FFF2-40B4-BE49-F238E27FC236}">
                  <a16:creationId xmlns:a16="http://schemas.microsoft.com/office/drawing/2014/main" id="{5420E243-9AF7-4439-B231-5234A1098380}"/>
                </a:ext>
              </a:extLst>
            </p:cNvPr>
            <p:cNvPicPr>
              <a:picLocks noChangeAspect="1"/>
            </p:cNvPicPr>
            <p:nvPr/>
          </p:nvPicPr>
          <p:blipFill rotWithShape="1">
            <a:blip r:embed="rId3"/>
            <a:srcRect l="28979"/>
            <a:stretch/>
          </p:blipFill>
          <p:spPr>
            <a:xfrm>
              <a:off x="0" y="-36635"/>
              <a:ext cx="2104008" cy="6931269"/>
            </a:xfrm>
            <a:prstGeom prst="rect">
              <a:avLst/>
            </a:prstGeom>
          </p:spPr>
        </p:pic>
        <p:pic>
          <p:nvPicPr>
            <p:cNvPr id="7" name="Picture 6">
              <a:extLst>
                <a:ext uri="{FF2B5EF4-FFF2-40B4-BE49-F238E27FC236}">
                  <a16:creationId xmlns:a16="http://schemas.microsoft.com/office/drawing/2014/main" id="{41981B04-FA5C-479F-BEE8-92866BE2BF8B}"/>
                </a:ext>
              </a:extLst>
            </p:cNvPr>
            <p:cNvPicPr>
              <a:picLocks noChangeAspect="1"/>
            </p:cNvPicPr>
            <p:nvPr/>
          </p:nvPicPr>
          <p:blipFill>
            <a:blip r:embed="rId4"/>
            <a:stretch>
              <a:fillRect/>
            </a:stretch>
          </p:blipFill>
          <p:spPr>
            <a:xfrm>
              <a:off x="10087992" y="0"/>
              <a:ext cx="2104008" cy="6858000"/>
            </a:xfrm>
            <a:prstGeom prst="rect">
              <a:avLst/>
            </a:prstGeom>
          </p:spPr>
        </p:pic>
        <p:sp>
          <p:nvSpPr>
            <p:cNvPr id="8" name="TextBox 7">
              <a:extLst>
                <a:ext uri="{FF2B5EF4-FFF2-40B4-BE49-F238E27FC236}">
                  <a16:creationId xmlns:a16="http://schemas.microsoft.com/office/drawing/2014/main" id="{D96E358E-82BE-4C0B-9EC1-EA426A261CF9}"/>
                </a:ext>
              </a:extLst>
            </p:cNvPr>
            <p:cNvSpPr txBox="1"/>
            <p:nvPr/>
          </p:nvSpPr>
          <p:spPr>
            <a:xfrm>
              <a:off x="1964267" y="485325"/>
              <a:ext cx="8123724" cy="523220"/>
            </a:xfrm>
            <a:prstGeom prst="rect">
              <a:avLst/>
            </a:prstGeom>
            <a:noFill/>
          </p:spPr>
          <p:txBody>
            <a:bodyPr wrap="square" rtlCol="0">
              <a:spAutoFit/>
            </a:bodyPr>
            <a:lstStyle/>
            <a:p>
              <a:pPr algn="ctr"/>
              <a:r>
                <a:rPr lang="en-US" sz="2800" dirty="0">
                  <a:solidFill>
                    <a:schemeClr val="bg1"/>
                  </a:solidFill>
                  <a:latin typeface="Javanese Text" panose="02000000000000000000" pitchFamily="2" charset="0"/>
                </a:rPr>
                <a:t>Project Design: </a:t>
              </a:r>
            </a:p>
          </p:txBody>
        </p:sp>
      </p:grpSp>
    </p:spTree>
    <p:extLst>
      <p:ext uri="{BB962C8B-B14F-4D97-AF65-F5344CB8AC3E}">
        <p14:creationId xmlns:p14="http://schemas.microsoft.com/office/powerpoint/2010/main" val="1340227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F6F4F88-B134-4867-A184-AA2DB61F5BCE}"/>
              </a:ext>
            </a:extLst>
          </p:cNvPr>
          <p:cNvPicPr>
            <a:picLocks noChangeAspect="1"/>
          </p:cNvPicPr>
          <p:nvPr/>
        </p:nvPicPr>
        <p:blipFill>
          <a:blip r:embed="rId2"/>
          <a:stretch>
            <a:fillRect/>
          </a:stretch>
        </p:blipFill>
        <p:spPr>
          <a:xfrm>
            <a:off x="3608584" y="0"/>
            <a:ext cx="8583415" cy="6858000"/>
          </a:xfrm>
          <a:prstGeom prst="rect">
            <a:avLst/>
          </a:prstGeom>
        </p:spPr>
      </p:pic>
      <p:sp>
        <p:nvSpPr>
          <p:cNvPr id="4" name="TextBox 3">
            <a:extLst>
              <a:ext uri="{FF2B5EF4-FFF2-40B4-BE49-F238E27FC236}">
                <a16:creationId xmlns:a16="http://schemas.microsoft.com/office/drawing/2014/main" id="{AE36200E-D063-4465-8F91-E175DC1D2640}"/>
              </a:ext>
            </a:extLst>
          </p:cNvPr>
          <p:cNvSpPr txBox="1"/>
          <p:nvPr/>
        </p:nvSpPr>
        <p:spPr>
          <a:xfrm>
            <a:off x="225287" y="278296"/>
            <a:ext cx="6766596" cy="584775"/>
          </a:xfrm>
          <a:prstGeom prst="rect">
            <a:avLst/>
          </a:prstGeom>
          <a:noFill/>
        </p:spPr>
        <p:txBody>
          <a:bodyPr wrap="none" rtlCol="0">
            <a:spAutoFit/>
          </a:bodyPr>
          <a:lstStyle/>
          <a:p>
            <a:r>
              <a:rPr lang="en-US" sz="3200" dirty="0">
                <a:solidFill>
                  <a:schemeClr val="bg1"/>
                </a:solidFill>
                <a:latin typeface="Javanese Text" panose="02000000000000000000" pitchFamily="2" charset="0"/>
              </a:rPr>
              <a:t>Close look of each </a:t>
            </a:r>
            <a:r>
              <a:rPr lang="en-US" sz="3200" dirty="0">
                <a:solidFill>
                  <a:schemeClr val="tx1">
                    <a:lumMod val="75000"/>
                    <a:lumOff val="25000"/>
                  </a:schemeClr>
                </a:solidFill>
                <a:latin typeface="Javanese Text" panose="02000000000000000000" pitchFamily="2" charset="0"/>
              </a:rPr>
              <a:t>part on the project</a:t>
            </a:r>
          </a:p>
        </p:txBody>
      </p:sp>
      <p:pic>
        <p:nvPicPr>
          <p:cNvPr id="6" name="Picture 5" descr="A close up of a map&#10;&#10;Description automatically generated">
            <a:extLst>
              <a:ext uri="{FF2B5EF4-FFF2-40B4-BE49-F238E27FC236}">
                <a16:creationId xmlns:a16="http://schemas.microsoft.com/office/drawing/2014/main" id="{72D5CB04-2D42-4D81-8960-20F0A596E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361" y="1500188"/>
            <a:ext cx="8353859" cy="5079516"/>
          </a:xfrm>
          <a:prstGeom prst="rect">
            <a:avLst/>
          </a:prstGeom>
        </p:spPr>
      </p:pic>
      <p:sp>
        <p:nvSpPr>
          <p:cNvPr id="10" name="TextBox 9">
            <a:extLst>
              <a:ext uri="{FF2B5EF4-FFF2-40B4-BE49-F238E27FC236}">
                <a16:creationId xmlns:a16="http://schemas.microsoft.com/office/drawing/2014/main" id="{5F46C735-9BD3-47F2-A86A-0C30A8ADF23D}"/>
              </a:ext>
            </a:extLst>
          </p:cNvPr>
          <p:cNvSpPr txBox="1"/>
          <p:nvPr/>
        </p:nvSpPr>
        <p:spPr>
          <a:xfrm>
            <a:off x="7290827" y="863071"/>
            <a:ext cx="989373" cy="584775"/>
          </a:xfrm>
          <a:prstGeom prst="rect">
            <a:avLst/>
          </a:prstGeom>
          <a:noFill/>
        </p:spPr>
        <p:txBody>
          <a:bodyPr wrap="none" rtlCol="0">
            <a:spAutoFit/>
          </a:bodyPr>
          <a:lstStyle/>
          <a:p>
            <a:r>
              <a:rPr lang="en-US" sz="3200" b="1" dirty="0">
                <a:solidFill>
                  <a:schemeClr val="bg1"/>
                </a:solidFill>
                <a:latin typeface="Javanese Text" panose="02000000000000000000" pitchFamily="2" charset="0"/>
              </a:rPr>
              <a:t>Map</a:t>
            </a:r>
          </a:p>
        </p:txBody>
      </p:sp>
      <p:sp>
        <p:nvSpPr>
          <p:cNvPr id="13" name="TextBox 12">
            <a:extLst>
              <a:ext uri="{FF2B5EF4-FFF2-40B4-BE49-F238E27FC236}">
                <a16:creationId xmlns:a16="http://schemas.microsoft.com/office/drawing/2014/main" id="{A75A7A51-BB01-46CA-AF28-6CB68A75B771}"/>
              </a:ext>
            </a:extLst>
          </p:cNvPr>
          <p:cNvSpPr txBox="1"/>
          <p:nvPr/>
        </p:nvSpPr>
        <p:spPr>
          <a:xfrm>
            <a:off x="410817" y="1603513"/>
            <a:ext cx="2968212" cy="2677656"/>
          </a:xfrm>
          <a:prstGeom prst="rect">
            <a:avLst/>
          </a:prstGeom>
          <a:noFill/>
        </p:spPr>
        <p:txBody>
          <a:bodyPr wrap="square" rtlCol="0">
            <a:spAutoFit/>
          </a:bodyPr>
          <a:lstStyle/>
          <a:p>
            <a:r>
              <a:rPr lang="en-US" sz="2400" dirty="0">
                <a:solidFill>
                  <a:schemeClr val="bg1"/>
                </a:solidFill>
                <a:latin typeface="Javanese Text" panose="02000000000000000000" pitchFamily="2" charset="0"/>
              </a:rPr>
              <a:t>Map is one of the best tool for visualizing the density of  viruses spreading over the world with the color scale</a:t>
            </a:r>
            <a:r>
              <a:rPr lang="en-US" dirty="0">
                <a:solidFill>
                  <a:schemeClr val="bg1"/>
                </a:solidFill>
                <a:latin typeface="Javanese Text" panose="02000000000000000000" pitchFamily="2" charset="0"/>
              </a:rPr>
              <a:t>. </a:t>
            </a:r>
          </a:p>
        </p:txBody>
      </p:sp>
    </p:spTree>
    <p:extLst>
      <p:ext uri="{BB962C8B-B14F-4D97-AF65-F5344CB8AC3E}">
        <p14:creationId xmlns:p14="http://schemas.microsoft.com/office/powerpoint/2010/main" val="1923194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085809-FD76-4E87-B3D0-5F27C55BC583}"/>
              </a:ext>
            </a:extLst>
          </p:cNvPr>
          <p:cNvPicPr>
            <a:picLocks noChangeAspect="1"/>
          </p:cNvPicPr>
          <p:nvPr/>
        </p:nvPicPr>
        <p:blipFill>
          <a:blip r:embed="rId2"/>
          <a:stretch>
            <a:fillRect/>
          </a:stretch>
        </p:blipFill>
        <p:spPr>
          <a:xfrm>
            <a:off x="-172278" y="-724338"/>
            <a:ext cx="12364277" cy="8192525"/>
          </a:xfrm>
          <a:prstGeom prst="rect">
            <a:avLst/>
          </a:prstGeom>
        </p:spPr>
      </p:pic>
      <p:pic>
        <p:nvPicPr>
          <p:cNvPr id="5" name="Picture 4" descr="A close up of a logo&#10;&#10;Description automatically generated">
            <a:extLst>
              <a:ext uri="{FF2B5EF4-FFF2-40B4-BE49-F238E27FC236}">
                <a16:creationId xmlns:a16="http://schemas.microsoft.com/office/drawing/2014/main" id="{F5444054-AD1F-48D3-8186-0AB065A837E7}"/>
              </a:ext>
            </a:extLst>
          </p:cNvPr>
          <p:cNvPicPr>
            <a:picLocks noChangeAspect="1"/>
          </p:cNvPicPr>
          <p:nvPr/>
        </p:nvPicPr>
        <p:blipFill rotWithShape="1">
          <a:blip r:embed="rId3">
            <a:extLst>
              <a:ext uri="{28A0092B-C50C-407E-A947-70E740481C1C}">
                <a14:useLocalDpi xmlns:a14="http://schemas.microsoft.com/office/drawing/2010/main" val="0"/>
              </a:ext>
            </a:extLst>
          </a:blip>
          <a:srcRect l="1195" r="18004"/>
          <a:stretch/>
        </p:blipFill>
        <p:spPr>
          <a:xfrm>
            <a:off x="4032764" y="458594"/>
            <a:ext cx="7947202" cy="5940812"/>
          </a:xfrm>
          <a:prstGeom prst="rect">
            <a:avLst/>
          </a:prstGeom>
        </p:spPr>
      </p:pic>
      <p:sp>
        <p:nvSpPr>
          <p:cNvPr id="8" name="TextBox 7">
            <a:extLst>
              <a:ext uri="{FF2B5EF4-FFF2-40B4-BE49-F238E27FC236}">
                <a16:creationId xmlns:a16="http://schemas.microsoft.com/office/drawing/2014/main" id="{6A338BCF-83DE-4663-A442-AD44629723D5}"/>
              </a:ext>
            </a:extLst>
          </p:cNvPr>
          <p:cNvSpPr txBox="1"/>
          <p:nvPr/>
        </p:nvSpPr>
        <p:spPr>
          <a:xfrm>
            <a:off x="212034" y="751344"/>
            <a:ext cx="3498575" cy="3108543"/>
          </a:xfrm>
          <a:prstGeom prst="rect">
            <a:avLst/>
          </a:prstGeom>
          <a:noFill/>
        </p:spPr>
        <p:txBody>
          <a:bodyPr wrap="square" rtlCol="0">
            <a:spAutoFit/>
          </a:bodyPr>
          <a:lstStyle/>
          <a:p>
            <a:r>
              <a:rPr lang="en-US" sz="2800" dirty="0">
                <a:solidFill>
                  <a:srgbClr val="CC0099"/>
                </a:solidFill>
                <a:latin typeface="Javanese Text" panose="02000000000000000000" pitchFamily="2" charset="0"/>
              </a:rPr>
              <a:t>The dynamic globe demonstrates a model that how viruses spread without border from one region to another violently and globally </a:t>
            </a:r>
          </a:p>
        </p:txBody>
      </p:sp>
    </p:spTree>
    <p:extLst>
      <p:ext uri="{BB962C8B-B14F-4D97-AF65-F5344CB8AC3E}">
        <p14:creationId xmlns:p14="http://schemas.microsoft.com/office/powerpoint/2010/main" val="1493893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005BB1-8B19-4301-B241-8C088B7D6181}"/>
              </a:ext>
            </a:extLst>
          </p:cNvPr>
          <p:cNvPicPr>
            <a:picLocks noChangeAspect="1"/>
          </p:cNvPicPr>
          <p:nvPr/>
        </p:nvPicPr>
        <p:blipFill rotWithShape="1">
          <a:blip r:embed="rId2"/>
          <a:srcRect l="36621"/>
          <a:stretch/>
        </p:blipFill>
        <p:spPr>
          <a:xfrm>
            <a:off x="0" y="0"/>
            <a:ext cx="6559826" cy="6858000"/>
          </a:xfrm>
          <a:prstGeom prst="rect">
            <a:avLst/>
          </a:prstGeom>
        </p:spPr>
      </p:pic>
      <p:pic>
        <p:nvPicPr>
          <p:cNvPr id="5" name="Picture 4" descr="A picture containing screenshot&#10;&#10;Description automatically generated">
            <a:extLst>
              <a:ext uri="{FF2B5EF4-FFF2-40B4-BE49-F238E27FC236}">
                <a16:creationId xmlns:a16="http://schemas.microsoft.com/office/drawing/2014/main" id="{300C48B2-0AA0-469D-846C-50C31AAA06F3}"/>
              </a:ext>
            </a:extLst>
          </p:cNvPr>
          <p:cNvPicPr>
            <a:picLocks noChangeAspect="1"/>
          </p:cNvPicPr>
          <p:nvPr/>
        </p:nvPicPr>
        <p:blipFill rotWithShape="1">
          <a:blip r:embed="rId3">
            <a:extLst>
              <a:ext uri="{28A0092B-C50C-407E-A947-70E740481C1C}">
                <a14:useLocalDpi xmlns:a14="http://schemas.microsoft.com/office/drawing/2010/main" val="0"/>
              </a:ext>
            </a:extLst>
          </a:blip>
          <a:srcRect r="11192"/>
          <a:stretch/>
        </p:blipFill>
        <p:spPr>
          <a:xfrm>
            <a:off x="250456" y="1336914"/>
            <a:ext cx="6036044" cy="5292933"/>
          </a:xfrm>
          <a:prstGeom prst="rect">
            <a:avLst/>
          </a:prstGeom>
        </p:spPr>
      </p:pic>
      <p:sp>
        <p:nvSpPr>
          <p:cNvPr id="8" name="TextBox 7">
            <a:extLst>
              <a:ext uri="{FF2B5EF4-FFF2-40B4-BE49-F238E27FC236}">
                <a16:creationId xmlns:a16="http://schemas.microsoft.com/office/drawing/2014/main" id="{0094BA75-33EC-473F-8EDE-5511CBA5AB87}"/>
              </a:ext>
            </a:extLst>
          </p:cNvPr>
          <p:cNvSpPr txBox="1"/>
          <p:nvPr/>
        </p:nvSpPr>
        <p:spPr>
          <a:xfrm>
            <a:off x="7086600" y="628650"/>
            <a:ext cx="4586288" cy="5262979"/>
          </a:xfrm>
          <a:prstGeom prst="rect">
            <a:avLst/>
          </a:prstGeom>
          <a:noFill/>
        </p:spPr>
        <p:txBody>
          <a:bodyPr wrap="square" rtlCol="0">
            <a:spAutoFit/>
          </a:bodyPr>
          <a:lstStyle/>
          <a:p>
            <a:r>
              <a:rPr lang="en-US" sz="2800" dirty="0">
                <a:solidFill>
                  <a:schemeClr val="bg1"/>
                </a:solidFill>
                <a:latin typeface="Javanese Text" panose="02000000000000000000" pitchFamily="2" charset="0"/>
              </a:rPr>
              <a:t>Bubble plot is another attractive way for demonstrating analysis data. </a:t>
            </a:r>
          </a:p>
          <a:p>
            <a:r>
              <a:rPr lang="en-US" sz="2800" dirty="0">
                <a:solidFill>
                  <a:schemeClr val="bg1"/>
                </a:solidFill>
                <a:latin typeface="Javanese Text" panose="02000000000000000000" pitchFamily="2" charset="0"/>
              </a:rPr>
              <a:t>The specialty in this plot is using a switch button to control the display in different emphasizes. </a:t>
            </a:r>
          </a:p>
          <a:p>
            <a:r>
              <a:rPr lang="en-US" sz="2800" dirty="0">
                <a:solidFill>
                  <a:schemeClr val="bg1"/>
                </a:solidFill>
                <a:latin typeface="Javanese Text" panose="02000000000000000000" pitchFamily="2" charset="0"/>
              </a:rPr>
              <a:t>One emphasizing on different viruses over time, another is showing the viruses spreading intensity in different continents. </a:t>
            </a:r>
          </a:p>
        </p:txBody>
      </p:sp>
    </p:spTree>
    <p:extLst>
      <p:ext uri="{BB962C8B-B14F-4D97-AF65-F5344CB8AC3E}">
        <p14:creationId xmlns:p14="http://schemas.microsoft.com/office/powerpoint/2010/main" val="450801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2E57F8-3DF7-49A4-B350-C46910751A28}"/>
              </a:ext>
            </a:extLst>
          </p:cNvPr>
          <p:cNvPicPr>
            <a:picLocks noChangeAspect="1"/>
          </p:cNvPicPr>
          <p:nvPr/>
        </p:nvPicPr>
        <p:blipFill rotWithShape="1">
          <a:blip r:embed="rId2"/>
          <a:srcRect l="22151"/>
          <a:stretch/>
        </p:blipFill>
        <p:spPr>
          <a:xfrm>
            <a:off x="0" y="0"/>
            <a:ext cx="8057563" cy="68580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63C46C1E-B447-4083-A8A7-6C5E2FF10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2765"/>
            <a:ext cx="7726017" cy="4870435"/>
          </a:xfrm>
          <a:prstGeom prst="rect">
            <a:avLst/>
          </a:prstGeom>
        </p:spPr>
      </p:pic>
      <p:sp>
        <p:nvSpPr>
          <p:cNvPr id="8" name="TextBox 7">
            <a:extLst>
              <a:ext uri="{FF2B5EF4-FFF2-40B4-BE49-F238E27FC236}">
                <a16:creationId xmlns:a16="http://schemas.microsoft.com/office/drawing/2014/main" id="{284A30FB-85CE-4127-B0A3-0493583D171B}"/>
              </a:ext>
            </a:extLst>
          </p:cNvPr>
          <p:cNvSpPr txBox="1"/>
          <p:nvPr/>
        </p:nvSpPr>
        <p:spPr>
          <a:xfrm>
            <a:off x="8306937" y="681399"/>
            <a:ext cx="3566615" cy="4678204"/>
          </a:xfrm>
          <a:prstGeom prst="rect">
            <a:avLst/>
          </a:prstGeom>
          <a:noFill/>
        </p:spPr>
        <p:txBody>
          <a:bodyPr wrap="square" rtlCol="0">
            <a:spAutoFit/>
          </a:bodyPr>
          <a:lstStyle/>
          <a:p>
            <a:r>
              <a:rPr lang="en-US" sz="2800" dirty="0">
                <a:solidFill>
                  <a:schemeClr val="bg1"/>
                </a:solidFill>
                <a:latin typeface="Javanese Text" panose="02000000000000000000" pitchFamily="2" charset="0"/>
              </a:rPr>
              <a:t>Our bar chart will display the analysis result on individual virus affects over  time. </a:t>
            </a:r>
          </a:p>
          <a:p>
            <a:r>
              <a:rPr lang="en-US" sz="2800" dirty="0">
                <a:solidFill>
                  <a:schemeClr val="bg1"/>
                </a:solidFill>
                <a:latin typeface="Javanese Text" panose="02000000000000000000" pitchFamily="2" charset="0"/>
              </a:rPr>
              <a:t>This vertical analysis is comparing the cases between diagnostic confirmed and clinically death. </a:t>
            </a:r>
          </a:p>
          <a:p>
            <a:endParaRPr lang="en-US" dirty="0"/>
          </a:p>
        </p:txBody>
      </p:sp>
    </p:spTree>
    <p:extLst>
      <p:ext uri="{BB962C8B-B14F-4D97-AF65-F5344CB8AC3E}">
        <p14:creationId xmlns:p14="http://schemas.microsoft.com/office/powerpoint/2010/main" val="1632031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89A56F-C752-45E9-8ED1-A62CD5DB3AB7}"/>
              </a:ext>
            </a:extLst>
          </p:cNvPr>
          <p:cNvPicPr>
            <a:picLocks noChangeAspect="1"/>
          </p:cNvPicPr>
          <p:nvPr/>
        </p:nvPicPr>
        <p:blipFill>
          <a:blip r:embed="rId2"/>
          <a:stretch>
            <a:fillRect/>
          </a:stretch>
        </p:blipFill>
        <p:spPr>
          <a:xfrm>
            <a:off x="0" y="-610188"/>
            <a:ext cx="12191999" cy="8078375"/>
          </a:xfrm>
          <a:prstGeom prst="rect">
            <a:avLst/>
          </a:prstGeom>
        </p:spPr>
      </p:pic>
      <p:grpSp>
        <p:nvGrpSpPr>
          <p:cNvPr id="8" name="Group 7">
            <a:extLst>
              <a:ext uri="{FF2B5EF4-FFF2-40B4-BE49-F238E27FC236}">
                <a16:creationId xmlns:a16="http://schemas.microsoft.com/office/drawing/2014/main" id="{0C51024A-4C60-47B2-BA1F-D8CC2C5A3C62}"/>
              </a:ext>
            </a:extLst>
          </p:cNvPr>
          <p:cNvGrpSpPr/>
          <p:nvPr/>
        </p:nvGrpSpPr>
        <p:grpSpPr>
          <a:xfrm>
            <a:off x="1656522" y="1922103"/>
            <a:ext cx="8892208" cy="4935897"/>
            <a:chOff x="2595752" y="1484782"/>
            <a:chExt cx="6344535" cy="4153480"/>
          </a:xfrm>
        </p:grpSpPr>
        <p:pic>
          <p:nvPicPr>
            <p:cNvPr id="5" name="Picture 4" descr="A close up of text on a white background&#10;&#10;Description automatically generated">
              <a:extLst>
                <a:ext uri="{FF2B5EF4-FFF2-40B4-BE49-F238E27FC236}">
                  <a16:creationId xmlns:a16="http://schemas.microsoft.com/office/drawing/2014/main" id="{7743C94D-42BA-4079-A34B-DF1A3709F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752" y="1484782"/>
              <a:ext cx="3210373" cy="415348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1B7915B-42AE-4263-9495-09A77EBB47C8}"/>
                </a:ext>
              </a:extLst>
            </p:cNvPr>
            <p:cNvPicPr>
              <a:picLocks noChangeAspect="1"/>
            </p:cNvPicPr>
            <p:nvPr/>
          </p:nvPicPr>
          <p:blipFill rotWithShape="1">
            <a:blip r:embed="rId4">
              <a:extLst>
                <a:ext uri="{28A0092B-C50C-407E-A947-70E740481C1C}">
                  <a14:useLocalDpi xmlns:a14="http://schemas.microsoft.com/office/drawing/2010/main" val="0"/>
                </a:ext>
              </a:extLst>
            </a:blip>
            <a:srcRect t="2896"/>
            <a:stretch/>
          </p:blipFill>
          <p:spPr>
            <a:xfrm>
              <a:off x="5806125" y="1484782"/>
              <a:ext cx="3134162" cy="4153480"/>
            </a:xfrm>
            <a:prstGeom prst="rect">
              <a:avLst/>
            </a:prstGeom>
          </p:spPr>
        </p:pic>
      </p:grpSp>
      <p:sp>
        <p:nvSpPr>
          <p:cNvPr id="10" name="TextBox 9">
            <a:extLst>
              <a:ext uri="{FF2B5EF4-FFF2-40B4-BE49-F238E27FC236}">
                <a16:creationId xmlns:a16="http://schemas.microsoft.com/office/drawing/2014/main" id="{BF91B7A4-DCD0-4A79-87E2-D73CE837DB0A}"/>
              </a:ext>
            </a:extLst>
          </p:cNvPr>
          <p:cNvSpPr txBox="1"/>
          <p:nvPr/>
        </p:nvSpPr>
        <p:spPr>
          <a:xfrm>
            <a:off x="399222" y="-357188"/>
            <a:ext cx="11402253" cy="2246769"/>
          </a:xfrm>
          <a:prstGeom prst="rect">
            <a:avLst/>
          </a:prstGeom>
          <a:noFill/>
        </p:spPr>
        <p:txBody>
          <a:bodyPr wrap="square" rtlCol="0">
            <a:spAutoFit/>
          </a:bodyPr>
          <a:lstStyle/>
          <a:p>
            <a:pPr marL="457200" indent="-457200">
              <a:buFont typeface="Wingdings" panose="05000000000000000000" pitchFamily="2" charset="2"/>
              <a:buChar char="ü"/>
            </a:pPr>
            <a:r>
              <a:rPr lang="en-US" sz="2800" dirty="0">
                <a:solidFill>
                  <a:srgbClr val="CC0099"/>
                </a:solidFill>
                <a:latin typeface="Javanese Text" panose="02000000000000000000" pitchFamily="2" charset="0"/>
              </a:rPr>
              <a:t>We use classical line chart for its intuitive demonstration ability. As you checking, you will find the line chart is easily to see different pattern that those 3 viruses formed. </a:t>
            </a:r>
          </a:p>
          <a:p>
            <a:pPr marL="457200" indent="-457200">
              <a:buFont typeface="Wingdings" panose="05000000000000000000" pitchFamily="2" charset="2"/>
              <a:buChar char="ü"/>
            </a:pPr>
            <a:r>
              <a:rPr lang="en-US" sz="2800" dirty="0">
                <a:solidFill>
                  <a:srgbClr val="CC0099"/>
                </a:solidFill>
                <a:latin typeface="Javanese Text" panose="02000000000000000000" pitchFamily="2" charset="0"/>
              </a:rPr>
              <a:t>The line chart analysis revealing the more current virus pandemic, the more live threatening. </a:t>
            </a:r>
          </a:p>
        </p:txBody>
      </p:sp>
    </p:spTree>
    <p:extLst>
      <p:ext uri="{BB962C8B-B14F-4D97-AF65-F5344CB8AC3E}">
        <p14:creationId xmlns:p14="http://schemas.microsoft.com/office/powerpoint/2010/main" val="1490083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DFDBB07-8E0F-4327-9CC3-F4CF8E877629}"/>
              </a:ext>
            </a:extLst>
          </p:cNvPr>
          <p:cNvPicPr>
            <a:picLocks noChangeAspect="1"/>
          </p:cNvPicPr>
          <p:nvPr/>
        </p:nvPicPr>
        <p:blipFill>
          <a:blip r:embed="rId4"/>
          <a:stretch>
            <a:fillRect/>
          </a:stretch>
        </p:blipFill>
        <p:spPr>
          <a:xfrm>
            <a:off x="1848556" y="0"/>
            <a:ext cx="10343444" cy="6853529"/>
          </a:xfrm>
          <a:prstGeom prst="rect">
            <a:avLst/>
          </a:prstGeom>
        </p:spPr>
      </p:pic>
      <p:grpSp>
        <p:nvGrpSpPr>
          <p:cNvPr id="8" name="Group 7">
            <a:extLst>
              <a:ext uri="{FF2B5EF4-FFF2-40B4-BE49-F238E27FC236}">
                <a16:creationId xmlns:a16="http://schemas.microsoft.com/office/drawing/2014/main" id="{A3034A0F-1977-4E3A-9308-0AF01DA830FD}"/>
              </a:ext>
            </a:extLst>
          </p:cNvPr>
          <p:cNvGrpSpPr/>
          <p:nvPr/>
        </p:nvGrpSpPr>
        <p:grpSpPr>
          <a:xfrm>
            <a:off x="0" y="0"/>
            <a:ext cx="7458010" cy="6858000"/>
            <a:chOff x="0" y="0"/>
            <a:chExt cx="7458010" cy="6858000"/>
          </a:xfrm>
        </p:grpSpPr>
        <p:pic>
          <p:nvPicPr>
            <p:cNvPr id="5" name="Picture 4" descr="A screenshot of a cell phone&#10;&#10;Description automatically generated">
              <a:extLst>
                <a:ext uri="{FF2B5EF4-FFF2-40B4-BE49-F238E27FC236}">
                  <a16:creationId xmlns:a16="http://schemas.microsoft.com/office/drawing/2014/main" id="{5A6A111B-4DEF-4A87-B5F5-89DBCA08A334}"/>
                </a:ext>
              </a:extLst>
            </p:cNvPr>
            <p:cNvPicPr>
              <a:picLocks noChangeAspect="1"/>
            </p:cNvPicPr>
            <p:nvPr/>
          </p:nvPicPr>
          <p:blipFill rotWithShape="1">
            <a:blip r:embed="rId5">
              <a:extLst>
                <a:ext uri="{28A0092B-C50C-407E-A947-70E740481C1C}">
                  <a14:useLocalDpi xmlns:a14="http://schemas.microsoft.com/office/drawing/2010/main" val="0"/>
                </a:ext>
              </a:extLst>
            </a:blip>
            <a:srcRect t="9450" b="5871"/>
            <a:stretch/>
          </p:blipFill>
          <p:spPr>
            <a:xfrm>
              <a:off x="0" y="0"/>
              <a:ext cx="7458010" cy="371060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0ECE68B-F41C-441B-A6AE-578CCABE1E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29281"/>
              <a:ext cx="7458010" cy="3428719"/>
            </a:xfrm>
            <a:prstGeom prst="rect">
              <a:avLst/>
            </a:prstGeom>
          </p:spPr>
        </p:pic>
      </p:grpSp>
      <p:pic>
        <p:nvPicPr>
          <p:cNvPr id="10" name="song">
            <a:hlinkClick r:id="" action="ppaction://media"/>
            <a:extLst>
              <a:ext uri="{FF2B5EF4-FFF2-40B4-BE49-F238E27FC236}">
                <a16:creationId xmlns:a16="http://schemas.microsoft.com/office/drawing/2014/main" id="{EA84B565-D8E1-41D5-A05E-DDD1A1718D3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550775" y="4471"/>
            <a:ext cx="4548460" cy="2558509"/>
          </a:xfrm>
          <a:prstGeom prst="rect">
            <a:avLst/>
          </a:prstGeom>
        </p:spPr>
      </p:pic>
    </p:spTree>
    <p:extLst>
      <p:ext uri="{BB962C8B-B14F-4D97-AF65-F5344CB8AC3E}">
        <p14:creationId xmlns:p14="http://schemas.microsoft.com/office/powerpoint/2010/main" val="305604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76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922</TotalTime>
  <Words>517</Words>
  <Application>Microsoft Office PowerPoint</Application>
  <PresentationFormat>Widescreen</PresentationFormat>
  <Paragraphs>52</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Javanese Text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foxrun one</dc:creator>
  <cp:lastModifiedBy>foxrun one</cp:lastModifiedBy>
  <cp:revision>54</cp:revision>
  <dcterms:created xsi:type="dcterms:W3CDTF">2020-02-27T02:22:30Z</dcterms:created>
  <dcterms:modified xsi:type="dcterms:W3CDTF">2020-02-27T17:45:55Z</dcterms:modified>
</cp:coreProperties>
</file>